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502920"/>
            <a:ext cx="1005840" cy="1005840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94360"/>
            <a:ext cx="813816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CD56"/>
                </a:solidFill>
                <a:latin typeface="Arial"/>
              </a:rPr>
              <a:t>ՃԱՆԱՊԱՐՀՈՐԴՈՒԹՅՈՒՆ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61872"/>
            <a:ext cx="82296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400" b="1">
                <a:solidFill>
                  <a:srgbClr val="FFFFFF"/>
                </a:solidFill>
                <a:latin typeface="Arial"/>
              </a:rPr>
              <a:t>դեպի նախամարդու աշխարհ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6400800" cy="11430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0">
                <a:solidFill>
                  <a:srgbClr val="FFFFFF"/>
                </a:solidFill>
                <a:latin typeface="Arial"/>
              </a:rPr>
              <a:t>Ինչպես էր ապրում նախամարդը
հայկական լեռնաշխարհում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429000"/>
            <a:ext cx="612648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D7E6F6"/>
                </a:solidFill>
                <a:latin typeface="Arial"/>
              </a:rPr>
              <a:t>Ուսումնական խաղ՝ հարցերով, առաջադրանքներով և պատասխաններով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46520" y="1051560"/>
            <a:ext cx="5074920" cy="493776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875520" y="1417320"/>
            <a:ext cx="658368" cy="658368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>
            <a:off x="6720840" y="4069080"/>
            <a:ext cx="2057400" cy="1828800"/>
          </a:xfrm>
          <a:prstGeom prst="triangl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8046720" y="3337560"/>
            <a:ext cx="2560320" cy="2560320"/>
          </a:xfrm>
          <a:prstGeom prst="triangle">
            <a:avLst/>
          </a:prstGeom>
          <a:solidFill>
            <a:srgbClr val="669AC3"/>
          </a:solidFill>
          <a:ln>
            <a:solidFill>
              <a:srgbClr val="669A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9464040" y="3977639"/>
            <a:ext cx="1828800" cy="1920240"/>
          </a:xfrm>
          <a:prstGeom prst="triangl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686800" y="3337560"/>
            <a:ext cx="1234440" cy="1097280"/>
          </a:xfrm>
          <a:prstGeom prst="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37960" y="4892040"/>
            <a:ext cx="4892040" cy="822960"/>
          </a:xfrm>
          <a:prstGeom prst="roundRect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Arc 14"/>
          <p:cNvSpPr/>
          <p:nvPr/>
        </p:nvSpPr>
        <p:spPr>
          <a:xfrm>
            <a:off x="7086600" y="4069080"/>
            <a:ext cx="1554480" cy="1188720"/>
          </a:xfrm>
          <a:prstGeom prst="arc">
            <a:avLst/>
          </a:prstGeom>
          <a:ln w="101600"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995160" y="5349240"/>
            <a:ext cx="201168" cy="20116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543800" y="5440680"/>
            <a:ext cx="201168" cy="201168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515600" y="5303520"/>
            <a:ext cx="201168" cy="201168"/>
          </a:xfrm>
          <a:prstGeom prst="ellipse">
            <a:avLst/>
          </a:prstGeom>
          <a:solidFill>
            <a:srgbClr val="8F6FCD"/>
          </a:solidFill>
          <a:ln>
            <a:solidFill>
              <a:srgbClr val="8F6F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972800" y="5440680"/>
            <a:ext cx="201168" cy="20116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29600" y="4590288"/>
            <a:ext cx="201168" cy="201168"/>
          </a:xfrm>
          <a:prstGeom prst="ellipse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 flipH="1" flipV="1">
            <a:off x="0" y="384048"/>
            <a:ext cx="8330183" cy="4407407"/>
          </a:xfrm>
          <a:prstGeom prst="line">
            <a:avLst/>
          </a:prstGeom>
          <a:ln w="38100">
            <a:solidFill>
              <a:srgbClr val="2236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-164592" y="301752"/>
            <a:ext cx="8494775" cy="4581144"/>
          </a:xfrm>
          <a:prstGeom prst="line">
            <a:avLst/>
          </a:prstGeom>
          <a:ln w="25400">
            <a:solidFill>
              <a:srgbClr val="2236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H="1" flipV="1">
            <a:off x="0" y="384048"/>
            <a:ext cx="8330183" cy="4498848"/>
          </a:xfrm>
          <a:prstGeom prst="line">
            <a:avLst/>
          </a:prstGeom>
          <a:ln w="25400">
            <a:solidFill>
              <a:srgbClr val="2236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8778240" y="4617720"/>
            <a:ext cx="201168" cy="20116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 flipH="1" flipV="1">
            <a:off x="0" y="384048"/>
            <a:ext cx="8878824" cy="4434840"/>
          </a:xfrm>
          <a:prstGeom prst="line">
            <a:avLst/>
          </a:prstGeom>
          <a:ln w="38100">
            <a:solidFill>
              <a:srgbClr val="F58F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 flipV="1">
            <a:off x="-164592" y="301752"/>
            <a:ext cx="9043416" cy="4608576"/>
          </a:xfrm>
          <a:prstGeom prst="line">
            <a:avLst/>
          </a:prstGeom>
          <a:ln w="25400">
            <a:solidFill>
              <a:srgbClr val="F58F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H="1" flipV="1">
            <a:off x="0" y="384048"/>
            <a:ext cx="8878824" cy="4526280"/>
          </a:xfrm>
          <a:prstGeom prst="line">
            <a:avLst/>
          </a:prstGeom>
          <a:ln w="25400">
            <a:solidFill>
              <a:srgbClr val="F58F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77240" y="5257800"/>
            <a:ext cx="585216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CD56"/>
                </a:solidFill>
                <a:latin typeface="Arial"/>
              </a:rPr>
              <a:t>Պատրա՞ստ ես դառնալ փոքրիկ հնագետ։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897880"/>
            <a:ext cx="5120640" cy="3657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rial"/>
              </a:rPr>
              <a:t>Սկսե՛նք ուսումնասիրությունը →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🎯 Ինչպե՞ս ենք խաղալու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Լսի՛ր, դիտարկի՛ր, մտածի՛ր և ընտրի՛ր ճիշտ պատասխանը։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920240" y="2057400"/>
            <a:ext cx="822960" cy="822960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20240" y="2057400"/>
            <a:ext cx="82296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063240"/>
            <a:ext cx="292608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Ուսումնասիրի՛ր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520440"/>
            <a:ext cx="274320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0">
                <a:solidFill>
                  <a:srgbClr val="313742"/>
                </a:solidFill>
                <a:latin typeface="Arial"/>
              </a:rPr>
              <a:t>Նայի՛ր պատկերներին և կարդա՛ հուշումները։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82880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715000" y="2057400"/>
            <a:ext cx="822960" cy="822960"/>
          </a:xfrm>
          <a:prstGeom prst="ellips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715000" y="2057400"/>
            <a:ext cx="82296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063240"/>
            <a:ext cx="292608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Պատասխանի՛ր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3520440"/>
            <a:ext cx="274320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0">
                <a:solidFill>
                  <a:srgbClr val="313742"/>
                </a:solidFill>
                <a:latin typeface="Arial"/>
              </a:rPr>
              <a:t>Ընտրի՛ր A, B կամ C տարբերակներից մեկը։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1828800"/>
            <a:ext cx="3383280" cy="237744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509760" y="2057400"/>
            <a:ext cx="822960" cy="822960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09760" y="2057400"/>
            <a:ext cx="82296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3063240"/>
            <a:ext cx="292608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Հավաքի՛ր միավորներ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60" y="3520440"/>
            <a:ext cx="274320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0">
                <a:solidFill>
                  <a:srgbClr val="313742"/>
                </a:solidFill>
                <a:latin typeface="Arial"/>
              </a:rPr>
              <a:t>Յուրաքանչյուր ճիշտ պատասխանը՝ 1 միավոր։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463040" y="4754880"/>
            <a:ext cx="9235440" cy="822960"/>
          </a:xfrm>
          <a:prstGeom prst="roundRect">
            <a:avLst/>
          </a:prstGeom>
          <a:solidFill>
            <a:srgbClr val="E1F8E8"/>
          </a:solidFill>
          <a:ln>
            <a:solidFill>
              <a:srgbClr val="E1F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691640" y="4864608"/>
            <a:ext cx="877824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>
                <a:solidFill>
                  <a:srgbClr val="22365C"/>
                </a:solidFill>
                <a:latin typeface="Arial"/>
              </a:rPr>
              <a:t>Ուսուցչի հուշում․ պատասխանից հետո քննարկե՛ք՝ ինչո՞ւ է այն ճիշտ։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⛰️ Որտե՞ղ էին ապրում նախամարդիկ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Հայկական լեռնաշխարհում կային լեռներ, գետեր, քարանձավներ և հարուստ բնություն։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46520" y="1051560"/>
            <a:ext cx="5074920" cy="493776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875520" y="1417320"/>
            <a:ext cx="658368" cy="658368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>
            <a:off x="6720840" y="4069080"/>
            <a:ext cx="2057400" cy="1828800"/>
          </a:xfrm>
          <a:prstGeom prst="triangl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8046720" y="3337560"/>
            <a:ext cx="2560320" cy="2560320"/>
          </a:xfrm>
          <a:prstGeom prst="triangle">
            <a:avLst/>
          </a:prstGeom>
          <a:solidFill>
            <a:srgbClr val="669AC3"/>
          </a:solidFill>
          <a:ln>
            <a:solidFill>
              <a:srgbClr val="669AC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>
            <a:off x="9464040" y="3977639"/>
            <a:ext cx="1828800" cy="1920240"/>
          </a:xfrm>
          <a:prstGeom prst="triangl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8686800" y="3337560"/>
            <a:ext cx="1234440" cy="1097280"/>
          </a:xfrm>
          <a:prstGeom prst="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37960" y="4892040"/>
            <a:ext cx="4892040" cy="822960"/>
          </a:xfrm>
          <a:prstGeom prst="roundRect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Arc 12"/>
          <p:cNvSpPr/>
          <p:nvPr/>
        </p:nvSpPr>
        <p:spPr>
          <a:xfrm>
            <a:off x="7086600" y="4069080"/>
            <a:ext cx="1554480" cy="1188720"/>
          </a:xfrm>
          <a:prstGeom prst="arc">
            <a:avLst/>
          </a:prstGeom>
          <a:ln w="101600"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995160" y="5349240"/>
            <a:ext cx="201168" cy="20116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543800" y="5440680"/>
            <a:ext cx="201168" cy="201168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515600" y="5303520"/>
            <a:ext cx="201168" cy="201168"/>
          </a:xfrm>
          <a:prstGeom prst="ellipse">
            <a:avLst/>
          </a:prstGeom>
          <a:solidFill>
            <a:srgbClr val="8F6FCD"/>
          </a:solidFill>
          <a:ln>
            <a:solidFill>
              <a:srgbClr val="8F6F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972800" y="5440680"/>
            <a:ext cx="201168" cy="20116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600" y="4590288"/>
            <a:ext cx="201168" cy="201168"/>
          </a:xfrm>
          <a:prstGeom prst="ellipse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 flipH="1" flipV="1">
            <a:off x="0" y="384048"/>
            <a:ext cx="8330183" cy="4407407"/>
          </a:xfrm>
          <a:prstGeom prst="line">
            <a:avLst/>
          </a:prstGeom>
          <a:ln w="38100">
            <a:solidFill>
              <a:srgbClr val="2236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 flipV="1">
            <a:off x="-164592" y="301752"/>
            <a:ext cx="8494775" cy="4581144"/>
          </a:xfrm>
          <a:prstGeom prst="line">
            <a:avLst/>
          </a:prstGeom>
          <a:ln w="25400">
            <a:solidFill>
              <a:srgbClr val="2236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 flipV="1">
            <a:off x="0" y="384048"/>
            <a:ext cx="8330183" cy="4498848"/>
          </a:xfrm>
          <a:prstGeom prst="line">
            <a:avLst/>
          </a:prstGeom>
          <a:ln w="25400">
            <a:solidFill>
              <a:srgbClr val="2236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8778240" y="4617720"/>
            <a:ext cx="201168" cy="20116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 flipH="1" flipV="1">
            <a:off x="0" y="384048"/>
            <a:ext cx="8878824" cy="4434840"/>
          </a:xfrm>
          <a:prstGeom prst="line">
            <a:avLst/>
          </a:prstGeom>
          <a:ln w="38100">
            <a:solidFill>
              <a:srgbClr val="F58F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 flipV="1">
            <a:off x="-164592" y="301752"/>
            <a:ext cx="9043416" cy="4608576"/>
          </a:xfrm>
          <a:prstGeom prst="line">
            <a:avLst/>
          </a:prstGeom>
          <a:ln w="25400">
            <a:solidFill>
              <a:srgbClr val="F58F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H="1" flipV="1">
            <a:off x="0" y="384048"/>
            <a:ext cx="8878824" cy="4526280"/>
          </a:xfrm>
          <a:prstGeom prst="line">
            <a:avLst/>
          </a:prstGeom>
          <a:ln w="25400">
            <a:solidFill>
              <a:srgbClr val="F58F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85800" y="1828800"/>
            <a:ext cx="52578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2057400"/>
            <a:ext cx="466344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>
                <a:solidFill>
                  <a:srgbClr val="22365C"/>
                </a:solidFill>
                <a:latin typeface="Arial"/>
              </a:rPr>
              <a:t>Ի՞նչ էր տալիս բնությունը։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2697480"/>
            <a:ext cx="4572000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💧 Ջուր՝ գետերից ու աղբյուրներից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3264408"/>
            <a:ext cx="4572000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🌿 Վայրի բույսեր և ուտելի պտուղներ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" y="3831336"/>
            <a:ext cx="4572000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🦌 Կենդանիներ՝ որսի համար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" y="4398264"/>
            <a:ext cx="4572000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🪨 Քար՝ գործիքներ պատրաստելու համար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" y="5897880"/>
            <a:ext cx="1051560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8F6FCD"/>
                </a:solidFill>
                <a:latin typeface="Arial"/>
              </a:rPr>
              <a:t>Հիշի՛ր․ մարդկանց ապրելակերպը փոխվել է տարբեր ժամանակաշրջաններում։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🍎 Ինչպե՞ս էին սնունդ հայթայթում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Վաղ ժամանակներում մարդիկ մեծապես կախված էին բնությունից։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5212080" cy="3611880"/>
          </a:xfrm>
          <a:prstGeom prst="roundRect">
            <a:avLst/>
          </a:prstGeom>
          <a:solidFill>
            <a:srgbClr val="E1F8E8"/>
          </a:solidFill>
          <a:ln>
            <a:solidFill>
              <a:srgbClr val="E1F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828800"/>
            <a:ext cx="457200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>
                <a:solidFill>
                  <a:srgbClr val="22365C"/>
                </a:solidFill>
                <a:latin typeface="Arial"/>
              </a:rPr>
              <a:t>Հավաքչություն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514600"/>
            <a:ext cx="448056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0">
                <a:solidFill>
                  <a:srgbClr val="313742"/>
                </a:solidFill>
                <a:latin typeface="Arial"/>
              </a:rPr>
              <a:t>Վայրի պտուղներ, հատապտուղներ,
սերմեր և ուտելի բույսեր</a:t>
            </a:r>
          </a:p>
        </p:txBody>
      </p:sp>
      <p:sp>
        <p:nvSpPr>
          <p:cNvPr id="9" name="Oval 8"/>
          <p:cNvSpPr/>
          <p:nvPr/>
        </p:nvSpPr>
        <p:spPr>
          <a:xfrm>
            <a:off x="1828800" y="3749039"/>
            <a:ext cx="475488" cy="475488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468880" y="3886200"/>
            <a:ext cx="475488" cy="475488"/>
          </a:xfrm>
          <a:prstGeom prst="ellipse">
            <a:avLst/>
          </a:prstGeom>
          <a:solidFill>
            <a:srgbClr val="EB748B"/>
          </a:solidFill>
          <a:ln>
            <a:solidFill>
              <a:srgbClr val="EB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154680" y="3703320"/>
            <a:ext cx="475488" cy="475488"/>
          </a:xfrm>
          <a:prstGeom prst="ellipse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794760" y="3886200"/>
            <a:ext cx="475488" cy="475488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63640" y="1645920"/>
            <a:ext cx="5212080" cy="361188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828800"/>
            <a:ext cx="475488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>
                <a:solidFill>
                  <a:srgbClr val="22365C"/>
                </a:solidFill>
                <a:latin typeface="Arial"/>
              </a:rPr>
              <a:t>Որս և ձկնորսություն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37960" y="2514600"/>
            <a:ext cx="4663440" cy="8229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0">
                <a:solidFill>
                  <a:srgbClr val="313742"/>
                </a:solidFill>
                <a:latin typeface="Arial"/>
              </a:rPr>
              <a:t>Մարդիկ համագործակցում էին՝
որսալու և սնունդ հայթայթելու համար։</a:t>
            </a:r>
          </a:p>
        </p:txBody>
      </p:sp>
      <p:sp>
        <p:nvSpPr>
          <p:cNvPr id="16" name="Oval 15"/>
          <p:cNvSpPr/>
          <p:nvPr/>
        </p:nvSpPr>
        <p:spPr>
          <a:xfrm>
            <a:off x="7589520" y="3794760"/>
            <a:ext cx="384048" cy="384048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75320" y="3794760"/>
            <a:ext cx="384048" cy="384048"/>
          </a:xfrm>
          <a:prstGeom prst="ellips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961120" y="3794760"/>
            <a:ext cx="384048" cy="384048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5669280"/>
            <a:ext cx="996696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58F4A"/>
                </a:solidFill>
                <a:latin typeface="Arial"/>
              </a:rPr>
              <a:t>Քննարկում․ ինչո՞ւ էր կարևոր աշխատել միասին։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🪨 Քարե գործիքներ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Քարից պատրաստված գործիքները օգնում էին կտրել, քերել և մշակել նյութերը։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1828800"/>
            <a:ext cx="210312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709928" y="2148840"/>
            <a:ext cx="960120" cy="1143000"/>
          </a:xfrm>
          <a:prstGeom prst="diamond">
            <a:avLst/>
          </a:prstGeom>
          <a:solidFill>
            <a:srgbClr val="4991D2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3566160"/>
            <a:ext cx="182880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Կտրելու համար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57600" y="1828800"/>
            <a:ext cx="210312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224528" y="2148840"/>
            <a:ext cx="960120" cy="1143000"/>
          </a:xfrm>
          <a:prstGeom prst="diamond">
            <a:avLst/>
          </a:prstGeom>
          <a:solidFill>
            <a:srgbClr val="F58F4A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94760" y="3566160"/>
            <a:ext cx="182880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Քերելու համար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828800"/>
            <a:ext cx="210312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>
            <a:off x="6739128" y="2148840"/>
            <a:ext cx="960120" cy="1143000"/>
          </a:xfrm>
          <a:prstGeom prst="diamond">
            <a:avLst/>
          </a:prstGeom>
          <a:solidFill>
            <a:srgbClr val="34AD9D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9360" y="3566160"/>
            <a:ext cx="182880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Մշակելու համար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23960" y="1828800"/>
            <a:ext cx="2194560" cy="2468880"/>
          </a:xfrm>
          <a:prstGeom prst="roundRect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79408" y="2148840"/>
            <a:ext cx="1874519" cy="1645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22365C"/>
                </a:solidFill>
                <a:latin typeface="Arial"/>
              </a:rPr>
              <a:t>Հնագետները
գտնում են քարե
գործիքներ և դրանցով
ուսումնասիրում անցյալը։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074920"/>
            <a:ext cx="1033272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313742"/>
                </a:solidFill>
                <a:latin typeface="Arial"/>
              </a:rPr>
              <a:t>Հարց․ ինչո՞ւ էին քարե գործիքները կարևոր առօրյա կյանքում։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🔥 Կրակը փոխեց մարդկանց կյանքը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Կրակի օգտագործումը մարդկանց բազմաթիվ առավելություններ տվեց։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6</a:t>
            </a:r>
          </a:p>
        </p:txBody>
      </p:sp>
      <p:sp>
        <p:nvSpPr>
          <p:cNvPr id="6" name="Oval 5"/>
          <p:cNvSpPr/>
          <p:nvPr/>
        </p:nvSpPr>
        <p:spPr>
          <a:xfrm>
            <a:off x="1828800" y="2011680"/>
            <a:ext cx="2377440" cy="2377440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>
            <a:off x="2468880" y="2148840"/>
            <a:ext cx="1097280" cy="1645920"/>
          </a:xfrm>
          <a:prstGeom prst="triangl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>
            <a:off x="2743200" y="2560320"/>
            <a:ext cx="566928" cy="960120"/>
          </a:xfrm>
          <a:prstGeom prst="triangle">
            <a:avLst/>
          </a:prstGeom>
          <a:solidFill>
            <a:srgbClr val="EB748B"/>
          </a:solidFill>
          <a:ln>
            <a:solidFill>
              <a:srgbClr val="EB74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 rot="1200000">
            <a:off x="2103120" y="3657600"/>
            <a:ext cx="1143000" cy="228600"/>
          </a:xfrm>
          <a:prstGeom prst="roundRect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 rot="20400000">
            <a:off x="2834640" y="3657600"/>
            <a:ext cx="1143000" cy="228600"/>
          </a:xfrm>
          <a:prstGeom prst="roundRect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754880" y="1828800"/>
            <a:ext cx="28346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919472" y="2029968"/>
            <a:ext cx="457200" cy="457200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0" y="1920240"/>
            <a:ext cx="192024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22365C"/>
                </a:solidFill>
                <a:latin typeface="Arial"/>
              </a:rPr>
              <a:t>Տաքանալ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828800"/>
            <a:ext cx="28346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65592" y="2029968"/>
            <a:ext cx="457200" cy="457200"/>
          </a:xfrm>
          <a:prstGeom prst="ellips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1920240"/>
            <a:ext cx="192024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22365C"/>
                </a:solidFill>
                <a:latin typeface="Arial"/>
              </a:rPr>
              <a:t>Սնունդ պատրաստել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54880" y="3246120"/>
            <a:ext cx="28346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919472" y="3447288"/>
            <a:ext cx="457200" cy="457200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0" y="3337560"/>
            <a:ext cx="192024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22365C"/>
                </a:solidFill>
                <a:latin typeface="Arial"/>
              </a:rPr>
              <a:t>Լուսավորել մթությունը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01000" y="3246120"/>
            <a:ext cx="283464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8F6F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165592" y="3447288"/>
            <a:ext cx="457200" cy="457200"/>
          </a:xfrm>
          <a:prstGeom prst="ellipse">
            <a:avLst/>
          </a:prstGeom>
          <a:solidFill>
            <a:srgbClr val="8F6FCD"/>
          </a:solidFill>
          <a:ln>
            <a:solidFill>
              <a:srgbClr val="8F6F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32520" y="3337560"/>
            <a:ext cx="192024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22365C"/>
                </a:solidFill>
                <a:latin typeface="Arial"/>
              </a:rPr>
              <a:t>Պաշտպանվել որոշ վտանգներից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166360"/>
            <a:ext cx="1024128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58F4A"/>
                </a:solidFill>
                <a:latin typeface="Arial"/>
              </a:rPr>
              <a:t>Մտածի՛ր․ ինչպե՞ս կփոխվեր կյանքը, եթե կրակ չլիներ։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🏕️ Որտե՞ղ էին պատսպարվում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Կացարանները տարբեր էին՝ կախված ժամանակաշրջանից և շրջակա միջավայրից։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37360"/>
            <a:ext cx="5029200" cy="356616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Arc 6"/>
          <p:cNvSpPr/>
          <p:nvPr/>
        </p:nvSpPr>
        <p:spPr>
          <a:xfrm>
            <a:off x="1508760" y="2240280"/>
            <a:ext cx="3291840" cy="2286000"/>
          </a:xfrm>
          <a:prstGeom prst="arc">
            <a:avLst/>
          </a:prstGeom>
          <a:ln w="304800"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423160" y="3291840"/>
            <a:ext cx="1417320" cy="1554480"/>
          </a:xfrm>
          <a:prstGeom prst="roundRect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88720" y="4663440"/>
            <a:ext cx="420624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22365C"/>
                </a:solidFill>
                <a:latin typeface="Arial"/>
              </a:rPr>
              <a:t>Քարանձավներ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737360"/>
            <a:ext cx="5166360" cy="3566160"/>
          </a:xfrm>
          <a:prstGeom prst="roundRect">
            <a:avLst/>
          </a:prstGeom>
          <a:solidFill>
            <a:srgbClr val="E1F8E8"/>
          </a:solidFill>
          <a:ln>
            <a:solidFill>
              <a:srgbClr val="E1F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7315200" y="2240280"/>
            <a:ext cx="2926080" cy="1645920"/>
          </a:xfrm>
          <a:prstGeom prst="triangl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35240" y="3154680"/>
            <a:ext cx="2103120" cy="1508760"/>
          </a:xfrm>
          <a:prstGeom prst="rect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21040" y="3657600"/>
            <a:ext cx="685800" cy="1005840"/>
          </a:xfrm>
          <a:prstGeom prst="rect">
            <a:avLst/>
          </a:prstGeom>
          <a:solidFill>
            <a:srgbClr val="22365C"/>
          </a:solidFill>
          <a:ln>
            <a:solidFill>
              <a:srgbClr val="2236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4663440"/>
            <a:ext cx="448056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Ժամանակավոր կացարաններ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715000"/>
            <a:ext cx="1069848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8F6FCD"/>
                </a:solidFill>
                <a:latin typeface="Arial"/>
              </a:rPr>
              <a:t>Հիշի՛ր․ բոլոր նախամարդիկ միշտ չէ, որ ապրում էին քարանձավներում։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🔎 Ինչպե՞ս ենք իմանում նրանց կյանքի մասին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Հնագետներն ուսումնասիրում են հին բնակատեղիների հետքերը։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737360"/>
            <a:ext cx="103327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3000" y="1938528"/>
            <a:ext cx="530352" cy="530352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19" y="1810512"/>
            <a:ext cx="301752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Քարե գործիքներ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37760" y="1810512"/>
            <a:ext cx="585216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Ինչ էին պատրաստում և օգտագործում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2971800"/>
            <a:ext cx="103327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43000" y="3172968"/>
            <a:ext cx="530352" cy="530352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74519" y="3044952"/>
            <a:ext cx="301752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Կենդանիների ոսկորներ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3044952"/>
            <a:ext cx="585216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Ինչ կենդանիներ կային, ինչով էին սնվում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206240"/>
            <a:ext cx="103327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43000" y="4407407"/>
            <a:ext cx="530352" cy="530352"/>
          </a:xfrm>
          <a:prstGeom prst="ellips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74519" y="4279392"/>
            <a:ext cx="301752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22365C"/>
                </a:solidFill>
                <a:latin typeface="Arial"/>
              </a:rPr>
              <a:t>Բնակատեղիների հետքեր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4279392"/>
            <a:ext cx="585216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0">
                <a:solidFill>
                  <a:srgbClr val="313742"/>
                </a:solidFill>
                <a:latin typeface="Arial"/>
              </a:rPr>
              <a:t>Որտեղ էին ապրում և ինչ միջավայրում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5623560"/>
            <a:ext cx="996696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34AD9D"/>
                </a:solidFill>
                <a:latin typeface="Arial"/>
              </a:rPr>
              <a:t>Հնագիտական գտածոները անցյալի մասին ապացույցներ են։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🎲 Խաղային հարց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Ընտրի՛ր մեկ ճիշտ պատասխան։ Պատասխանը կգտնես հաջորդ սլայդում։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10744200" cy="118872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1014984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22365C"/>
                </a:solidFill>
                <a:latin typeface="Arial"/>
              </a:rPr>
              <a:t>Ինչպե՞ս էին մարդիկ սնունդ հայթայթում։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3154680"/>
            <a:ext cx="4754880" cy="777240"/>
          </a:xfrm>
          <a:prstGeom prst="roundRect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7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Որսով և հավաքչությամբ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3154680"/>
            <a:ext cx="4754880" cy="777240"/>
          </a:xfrm>
          <a:prstGeom prst="roundRect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Սուպերմարկետից գնումներով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4297680"/>
            <a:ext cx="4754880" cy="777240"/>
          </a:xfrm>
          <a:prstGeom prst="roundRect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7" y="4334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334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Միայն հողագործությամբ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52160"/>
            <a:ext cx="1033272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8F6FCD"/>
                </a:solidFill>
                <a:latin typeface="Arial"/>
              </a:rPr>
              <a:t>Խորհրդակցի՛ր զույգիդ հետ, հետո ասա՛ պատասխանը։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F8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✅ Պատասխան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Քննարկե՛ք բացատրությունը։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10</a:t>
            </a:r>
          </a:p>
        </p:txBody>
      </p:sp>
      <p:sp>
        <p:nvSpPr>
          <p:cNvPr id="6" name="Oval 5"/>
          <p:cNvSpPr/>
          <p:nvPr/>
        </p:nvSpPr>
        <p:spPr>
          <a:xfrm>
            <a:off x="4937760" y="1417320"/>
            <a:ext cx="2011680" cy="2011680"/>
          </a:xfrm>
          <a:prstGeom prst="ellipse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2011680" cy="20116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3886200"/>
            <a:ext cx="9784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041648"/>
            <a:ext cx="914400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22365C"/>
                </a:solidFill>
                <a:latin typeface="Arial"/>
              </a:rPr>
              <a:t>Վաղ մարդկանց համար որսը և վայրի բույսեր հավաքելը սննդի կարևոր աղբյուրներ էին։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623560"/>
            <a:ext cx="813816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34AD9D"/>
                </a:solidFill>
                <a:latin typeface="Arial"/>
              </a:rPr>
              <a:t>+1 միավոր, եթե ճիշտ պատասխանեցիր։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🎲 Խաղային հարց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Ընտրի՛ր մեկ ճիշտ պատասխան։ Պատասխանը կգտնես հաջորդ սլայդում։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10744200" cy="118872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1014984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22365C"/>
                </a:solidFill>
                <a:latin typeface="Arial"/>
              </a:rPr>
              <a:t>Ինչի՞ց էին պատրաստում բազմաթիվ վաղ գործիքներ։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3154680"/>
            <a:ext cx="4754880" cy="777240"/>
          </a:xfrm>
          <a:prstGeom prst="roundRect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7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Պլաստմասսայից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3154680"/>
            <a:ext cx="4754880" cy="777240"/>
          </a:xfrm>
          <a:prstGeom prst="roundRect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Քարից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4297680"/>
            <a:ext cx="4754880" cy="777240"/>
          </a:xfrm>
          <a:prstGeom prst="roundRect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7" y="4334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334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Ալյումինից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52160"/>
            <a:ext cx="1033272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8F6FCD"/>
                </a:solidFill>
                <a:latin typeface="Arial"/>
              </a:rPr>
              <a:t>Խորհրդակցի՛ր զույգիդ հետ, հետո ասա՛ պատասխանը։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F8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✅ Պատասխան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Քննարկե՛ք բացատրությունը։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12</a:t>
            </a:r>
          </a:p>
        </p:txBody>
      </p:sp>
      <p:sp>
        <p:nvSpPr>
          <p:cNvPr id="6" name="Oval 5"/>
          <p:cNvSpPr/>
          <p:nvPr/>
        </p:nvSpPr>
        <p:spPr>
          <a:xfrm>
            <a:off x="4937760" y="1417320"/>
            <a:ext cx="2011680" cy="2011680"/>
          </a:xfrm>
          <a:prstGeom prst="ellipse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2011680" cy="20116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3886200"/>
            <a:ext cx="9784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041648"/>
            <a:ext cx="914400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22365C"/>
                </a:solidFill>
                <a:latin typeface="Arial"/>
              </a:rPr>
              <a:t>Քարը դիմացկուն նյութ էր, որից պատրաստում էին կտրող և քերող գործիքներ։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623560"/>
            <a:ext cx="813816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34AD9D"/>
                </a:solidFill>
                <a:latin typeface="Arial"/>
              </a:rPr>
              <a:t>+1 միավոր, եթե ճիշտ պատասխանեցիր։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🎲 Խաղային հարց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Ընտրի՛ր մեկ ճիշտ պատասխան։ Պատասխանը կգտնես հաջորդ սլայդում։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10744200" cy="118872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1014984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22365C"/>
                </a:solidFill>
                <a:latin typeface="Arial"/>
              </a:rPr>
              <a:t>Ինչո՞վ էր օգտակար կրակը։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3154680"/>
            <a:ext cx="4754880" cy="777240"/>
          </a:xfrm>
          <a:prstGeom prst="roundRect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7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Միայն զարդարանքի համար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3154680"/>
            <a:ext cx="4754880" cy="777240"/>
          </a:xfrm>
          <a:prstGeom prst="roundRect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Միայն ճանապարհներ կառուցելու համար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4297680"/>
            <a:ext cx="4754880" cy="777240"/>
          </a:xfrm>
          <a:prstGeom prst="roundRect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7" y="4334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334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Տաքանալու և սնունդ պատրաստելու համար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52160"/>
            <a:ext cx="1033272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8F6FCD"/>
                </a:solidFill>
                <a:latin typeface="Arial"/>
              </a:rPr>
              <a:t>Խորհրդակցի՛ր զույգիդ հետ, հետո ասա՛ պատասխանը։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F8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✅ Պատասխան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Քննարկե՛ք բացատրությունը։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14</a:t>
            </a:r>
          </a:p>
        </p:txBody>
      </p:sp>
      <p:sp>
        <p:nvSpPr>
          <p:cNvPr id="6" name="Oval 5"/>
          <p:cNvSpPr/>
          <p:nvPr/>
        </p:nvSpPr>
        <p:spPr>
          <a:xfrm>
            <a:off x="4937760" y="1417320"/>
            <a:ext cx="2011680" cy="2011680"/>
          </a:xfrm>
          <a:prstGeom prst="ellipse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2011680" cy="20116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3886200"/>
            <a:ext cx="9784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041648"/>
            <a:ext cx="914400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22365C"/>
                </a:solidFill>
                <a:latin typeface="Arial"/>
              </a:rPr>
              <a:t>Կրակն օգնում էր տաքանալ, լուսավորել տարածքը և պատրաստել սնունդ։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623560"/>
            <a:ext cx="813816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34AD9D"/>
                </a:solidFill>
                <a:latin typeface="Arial"/>
              </a:rPr>
              <a:t>+1 միավոր, եթե ճիշտ պատասխանեցիր։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🎲 Խաղային հարց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Ընտրի՛ր մեկ ճիշտ պատասխան։ Պատասխանը կգտնես հաջորդ սլայդում։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10744200" cy="118872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1014984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22365C"/>
                </a:solidFill>
                <a:latin typeface="Arial"/>
              </a:rPr>
              <a:t>Ի՞նչ կարող են պատմել հնագետներին կենդանիների ոսկորները։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3154680"/>
            <a:ext cx="4754880" cy="777240"/>
          </a:xfrm>
          <a:prstGeom prst="roundRect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7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Տարածքի կենդանական աշխարհի և սննդի մասին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3154680"/>
            <a:ext cx="4754880" cy="777240"/>
          </a:xfrm>
          <a:prstGeom prst="roundRect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Մարդկանց ժամանակակից հագուստի մասին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4297680"/>
            <a:ext cx="4754880" cy="777240"/>
          </a:xfrm>
          <a:prstGeom prst="roundRect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7" y="4334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334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Նրանց գրքերի լեզվի մասին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52160"/>
            <a:ext cx="1033272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8F6FCD"/>
                </a:solidFill>
                <a:latin typeface="Arial"/>
              </a:rPr>
              <a:t>Խորհրդակցի՛ր զույգիդ հետ, հետո ասա՛ պատասխանը։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F8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✅ Պատասխան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Քննարկե՛ք բացատրությունը։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16</a:t>
            </a:r>
          </a:p>
        </p:txBody>
      </p:sp>
      <p:sp>
        <p:nvSpPr>
          <p:cNvPr id="6" name="Oval 5"/>
          <p:cNvSpPr/>
          <p:nvPr/>
        </p:nvSpPr>
        <p:spPr>
          <a:xfrm>
            <a:off x="4937760" y="1417320"/>
            <a:ext cx="2011680" cy="2011680"/>
          </a:xfrm>
          <a:prstGeom prst="ellipse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2011680" cy="20116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3886200"/>
            <a:ext cx="9784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041648"/>
            <a:ext cx="914400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22365C"/>
                </a:solidFill>
                <a:latin typeface="Arial"/>
              </a:rPr>
              <a:t>Ոսկորները կարող են տեղեկություն տալ կենդանիների, սննդի և շրջակա միջավայրի մասին։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623560"/>
            <a:ext cx="813816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34AD9D"/>
                </a:solidFill>
                <a:latin typeface="Arial"/>
              </a:rPr>
              <a:t>+1 միավոր, եթե ճիշտ պատասխանեցիր։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🎲 Խաղային հարց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Ընտրի՛ր մեկ ճիշտ պատասխան։ Պատասխանը կգտնես հաջորդ սլայդում։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10744200" cy="1188720"/>
          </a:xfrm>
          <a:prstGeom prst="roundRect">
            <a:avLst/>
          </a:prstGeom>
          <a:solidFill>
            <a:srgbClr val="E1F1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91640"/>
            <a:ext cx="1014984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>
                <a:solidFill>
                  <a:srgbClr val="22365C"/>
                </a:solidFill>
                <a:latin typeface="Arial"/>
              </a:rPr>
              <a:t>Ո՞ր պնդումն է ճիշտ։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97280" y="3154680"/>
            <a:ext cx="4754880" cy="777240"/>
          </a:xfrm>
          <a:prstGeom prst="roundRect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07007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Բոլոր մարդիկ միշտ ապրել են քարանձավներում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3154680"/>
            <a:ext cx="4754880" cy="777240"/>
          </a:xfrm>
          <a:prstGeom prst="roundRect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73368" y="3191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3191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Կացարանները կարող էին տարբեր լինել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97280" y="4297680"/>
            <a:ext cx="4754880" cy="777240"/>
          </a:xfrm>
          <a:prstGeom prst="roundRect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7" y="4334256"/>
            <a:ext cx="438912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334256"/>
            <a:ext cx="4041648" cy="70408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313742"/>
                </a:solidFill>
                <a:latin typeface="Arial"/>
              </a:rPr>
              <a:t>Նախամարդիկ երբեք չեն տեղաշարժվել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852160"/>
            <a:ext cx="10332720" cy="4114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8F6FCD"/>
                </a:solidFill>
                <a:latin typeface="Arial"/>
              </a:rPr>
              <a:t>Խորհրդակցի՛ր զույգիդ հետ, հետո ասա՛ պատասխանը։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1F8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✅ Պատասխան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Քննարկե՛ք բացատրությունը։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18</a:t>
            </a:r>
          </a:p>
        </p:txBody>
      </p:sp>
      <p:sp>
        <p:nvSpPr>
          <p:cNvPr id="6" name="Oval 5"/>
          <p:cNvSpPr/>
          <p:nvPr/>
        </p:nvSpPr>
        <p:spPr>
          <a:xfrm>
            <a:off x="4937760" y="1417320"/>
            <a:ext cx="2011680" cy="2011680"/>
          </a:xfrm>
          <a:prstGeom prst="ellipse">
            <a:avLst/>
          </a:prstGeom>
          <a:solidFill>
            <a:srgbClr val="63BE7B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2011680" cy="20116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88720" y="3886200"/>
            <a:ext cx="97840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63BE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4041648"/>
            <a:ext cx="9144000" cy="9144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22365C"/>
                </a:solidFill>
                <a:latin typeface="Arial"/>
              </a:rPr>
              <a:t>Կացարաններն ու տեղաշարժը փոխվում էին՝ կախված ժամանակաշրջանից, կլիմայից և կենսակերպից։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5623560"/>
            <a:ext cx="813816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900" b="1">
                <a:solidFill>
                  <a:srgbClr val="34AD9D"/>
                </a:solidFill>
                <a:latin typeface="Arial"/>
              </a:rPr>
              <a:t>+1 միավոր, եթե ճիշտ պատասխանեցիր։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9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0881360" cy="56692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>
                <a:solidFill>
                  <a:srgbClr val="22365C"/>
                </a:solidFill>
                <a:latin typeface="Arial"/>
              </a:rPr>
              <a:t>🤝 Թիմային առաջադրանք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04672"/>
            <a:ext cx="10789920" cy="384048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313742"/>
                </a:solidFill>
                <a:latin typeface="Arial"/>
              </a:rPr>
              <a:t>Աշխատե՛ք 2–4 հոգանոց խմբերով։</a:t>
            </a:r>
          </a:p>
        </p:txBody>
      </p:sp>
      <p:sp>
        <p:nvSpPr>
          <p:cNvPr id="4" name="Oval 3"/>
          <p:cNvSpPr/>
          <p:nvPr/>
        </p:nvSpPr>
        <p:spPr>
          <a:xfrm>
            <a:off x="11201400" y="256032"/>
            <a:ext cx="438912" cy="438912"/>
          </a:xfrm>
          <a:prstGeom prst="ellipse">
            <a:avLst/>
          </a:prstGeom>
          <a:solidFill>
            <a:srgbClr val="FFCD56"/>
          </a:solidFill>
          <a:ln>
            <a:solidFill>
              <a:srgbClr val="FFCD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256032"/>
            <a:ext cx="438912" cy="438912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>
                <a:solidFill>
                  <a:srgbClr val="22365C"/>
                </a:solidFill>
                <a:latin typeface="Arial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45920"/>
            <a:ext cx="105156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1F1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920240"/>
            <a:ext cx="987552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>
                <a:solidFill>
                  <a:srgbClr val="22365C"/>
                </a:solidFill>
                <a:latin typeface="Arial"/>
              </a:rPr>
              <a:t>Պատկերացրե՛ք, որ դուք ապրում եք հազարավոր տարիներ առաջ։</a:t>
            </a:r>
          </a:p>
        </p:txBody>
      </p:sp>
      <p:sp>
        <p:nvSpPr>
          <p:cNvPr id="8" name="Oval 7"/>
          <p:cNvSpPr/>
          <p:nvPr/>
        </p:nvSpPr>
        <p:spPr>
          <a:xfrm>
            <a:off x="1508760" y="2743200"/>
            <a:ext cx="347472" cy="347472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2697480"/>
            <a:ext cx="822960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313742"/>
                </a:solidFill>
                <a:latin typeface="Arial"/>
              </a:rPr>
              <a:t>Ի՞նչ կփնտրեիք սնվելու համար։</a:t>
            </a:r>
          </a:p>
        </p:txBody>
      </p:sp>
      <p:sp>
        <p:nvSpPr>
          <p:cNvPr id="10" name="Oval 9"/>
          <p:cNvSpPr/>
          <p:nvPr/>
        </p:nvSpPr>
        <p:spPr>
          <a:xfrm>
            <a:off x="1508760" y="3383280"/>
            <a:ext cx="347472" cy="347472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011680" y="3337560"/>
            <a:ext cx="822960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313742"/>
                </a:solidFill>
                <a:latin typeface="Arial"/>
              </a:rPr>
              <a:t>Ի՞նչ գործիք կպատրաստեիք և ինչի՞ համար։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023360"/>
            <a:ext cx="347472" cy="347472"/>
          </a:xfrm>
          <a:prstGeom prst="ellips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11680" y="3977639"/>
            <a:ext cx="8229600" cy="45720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313742"/>
                </a:solidFill>
                <a:latin typeface="Arial"/>
              </a:rPr>
              <a:t>Ինչպե՞ս կընտրեիք անվտանգ կացարան։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5577840"/>
            <a:ext cx="10058400" cy="54864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>
                <a:solidFill>
                  <a:srgbClr val="F58F4A"/>
                </a:solidFill>
                <a:latin typeface="Arial"/>
              </a:rPr>
              <a:t>Ներկայացրե՛ք ձեր գաղափարները դասարանին։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6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>
                <a:solidFill>
                  <a:srgbClr val="FFCD56"/>
                </a:solidFill>
                <a:latin typeface="Arial"/>
              </a:rPr>
              <a:t>🌟 Ի՞նչ սովորեցինք այսօր։</a:t>
            </a:r>
          </a:p>
        </p:txBody>
      </p:sp>
      <p:sp>
        <p:nvSpPr>
          <p:cNvPr id="3" name="Oval 2"/>
          <p:cNvSpPr/>
          <p:nvPr/>
        </p:nvSpPr>
        <p:spPr>
          <a:xfrm>
            <a:off x="1143000" y="1600200"/>
            <a:ext cx="502920" cy="502920"/>
          </a:xfrm>
          <a:prstGeom prst="ellipse">
            <a:avLst/>
          </a:prstGeom>
          <a:solidFill>
            <a:srgbClr val="4991D2"/>
          </a:solidFill>
          <a:ln>
            <a:solidFill>
              <a:srgbClr val="4991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74519" y="1554480"/>
            <a:ext cx="923544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Նախամարդու կյանքը սերտորեն կապված էր բնության հետ։</a:t>
            </a:r>
          </a:p>
        </p:txBody>
      </p:sp>
      <p:sp>
        <p:nvSpPr>
          <p:cNvPr id="5" name="Oval 4"/>
          <p:cNvSpPr/>
          <p:nvPr/>
        </p:nvSpPr>
        <p:spPr>
          <a:xfrm>
            <a:off x="1143000" y="2514600"/>
            <a:ext cx="502920" cy="502920"/>
          </a:xfrm>
          <a:prstGeom prst="ellipse">
            <a:avLst/>
          </a:prstGeom>
          <a:solidFill>
            <a:srgbClr val="34AD9D"/>
          </a:solidFill>
          <a:ln>
            <a:solidFill>
              <a:srgbClr val="34AD9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74519" y="2468880"/>
            <a:ext cx="923544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Մարդիկ սնունդ էին հայթայթում որսով և հավաքչությամբ։</a:t>
            </a:r>
          </a:p>
        </p:txBody>
      </p:sp>
      <p:sp>
        <p:nvSpPr>
          <p:cNvPr id="7" name="Oval 6"/>
          <p:cNvSpPr/>
          <p:nvPr/>
        </p:nvSpPr>
        <p:spPr>
          <a:xfrm>
            <a:off x="1143000" y="3429000"/>
            <a:ext cx="502920" cy="502920"/>
          </a:xfrm>
          <a:prstGeom prst="ellipse">
            <a:avLst/>
          </a:prstGeom>
          <a:solidFill>
            <a:srgbClr val="F58F4A"/>
          </a:solidFill>
          <a:ln>
            <a:solidFill>
              <a:srgbClr val="F58F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19" y="3383280"/>
            <a:ext cx="923544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Քարե գործիքներն ու կրակի օգտագործումը կարևոր դեր ունեին։</a:t>
            </a:r>
          </a:p>
        </p:txBody>
      </p:sp>
      <p:sp>
        <p:nvSpPr>
          <p:cNvPr id="9" name="Oval 8"/>
          <p:cNvSpPr/>
          <p:nvPr/>
        </p:nvSpPr>
        <p:spPr>
          <a:xfrm>
            <a:off x="1143000" y="4343400"/>
            <a:ext cx="502920" cy="502920"/>
          </a:xfrm>
          <a:prstGeom prst="ellipse">
            <a:avLst/>
          </a:prstGeom>
          <a:solidFill>
            <a:srgbClr val="8F6FCD"/>
          </a:solidFill>
          <a:ln>
            <a:solidFill>
              <a:srgbClr val="8F6F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874519" y="4297680"/>
            <a:ext cx="9235440" cy="59436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Հնագիտական գտածոները օգնում են հասկանալ անցյալը։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5715000"/>
            <a:ext cx="9966960" cy="5029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>
                <a:solidFill>
                  <a:srgbClr val="FFCD56"/>
                </a:solidFill>
                <a:latin typeface="Arial"/>
              </a:rPr>
              <a:t>ՇՆՈՐՀԱԿԱԼՈՒԹՅՈՒՆ ՄԱՍՆԱԿՑՈՒԹՅԱՆ ՀԱՄԱՐ։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